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4" r:id="rId4"/>
    <p:sldId id="266" r:id="rId5"/>
    <p:sldId id="267" r:id="rId6"/>
    <p:sldId id="257" r:id="rId7"/>
    <p:sldId id="258" r:id="rId8"/>
    <p:sldId id="259" r:id="rId9"/>
    <p:sldId id="261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16" y="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ÀI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22: T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ÍNH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THEO </a:t>
            </a:r>
            <a:b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TR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ÌNH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ÓA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ỌC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4400" b="1" dirty="0"/>
              <a:t>VD1: </a:t>
            </a:r>
            <a:r>
              <a:rPr lang="en-US" sz="4400" dirty="0">
                <a:solidFill>
                  <a:srgbClr val="FF0000"/>
                </a:solidFill>
              </a:rPr>
              <a:t>Carbon</a:t>
            </a:r>
            <a:r>
              <a:rPr lang="en-US" sz="4400" dirty="0"/>
              <a:t> </a:t>
            </a:r>
            <a:r>
              <a:rPr lang="en-US" sz="4400" dirty="0" err="1"/>
              <a:t>cháy</a:t>
            </a:r>
            <a:r>
              <a:rPr lang="en-US" sz="4400" dirty="0"/>
              <a:t> </a:t>
            </a:r>
            <a:r>
              <a:rPr lang="en-US" sz="4400" dirty="0" err="1"/>
              <a:t>trong</a:t>
            </a:r>
            <a:r>
              <a:rPr lang="en-US" sz="4400" dirty="0"/>
              <a:t> </a:t>
            </a:r>
            <a:r>
              <a:rPr lang="en-US" sz="4400" dirty="0" smtClean="0">
                <a:solidFill>
                  <a:srgbClr val="FF0000"/>
                </a:solidFill>
              </a:rPr>
              <a:t>oxygen </a:t>
            </a:r>
            <a:r>
              <a:rPr lang="en-US" sz="4400" dirty="0" err="1" smtClean="0"/>
              <a:t>sinh</a:t>
            </a:r>
            <a:r>
              <a:rPr lang="en-US" sz="4400" dirty="0" smtClean="0"/>
              <a:t> </a:t>
            </a:r>
            <a:r>
              <a:rPr lang="en-US" sz="4400" dirty="0" err="1"/>
              <a:t>ra</a:t>
            </a:r>
            <a:r>
              <a:rPr lang="en-US" sz="4400" dirty="0"/>
              <a:t> </a:t>
            </a:r>
            <a:r>
              <a:rPr lang="en-US" sz="4400" dirty="0" err="1"/>
              <a:t>khi</a:t>
            </a:r>
            <a:r>
              <a:rPr lang="en-US" sz="4400" dirty="0"/>
              <a:t>́ </a:t>
            </a:r>
            <a:r>
              <a:rPr lang="en-US" sz="4400" dirty="0">
                <a:solidFill>
                  <a:srgbClr val="FF0000"/>
                </a:solidFill>
              </a:rPr>
              <a:t>carbon </a:t>
            </a:r>
            <a:r>
              <a:rPr lang="en-US" sz="4400" dirty="0" smtClean="0">
                <a:solidFill>
                  <a:srgbClr val="FF0000"/>
                </a:solidFill>
              </a:rPr>
              <a:t>dioxide CO</a:t>
            </a:r>
            <a:r>
              <a:rPr lang="en-US" sz="4400" baseline="-25000" dirty="0" smtClean="0">
                <a:solidFill>
                  <a:srgbClr val="FF0000"/>
                </a:solidFill>
              </a:rPr>
              <a:t>2</a:t>
            </a:r>
            <a:r>
              <a:rPr lang="en-US" sz="4400" dirty="0" smtClean="0"/>
              <a:t>. </a:t>
            </a:r>
            <a:r>
              <a:rPr lang="en-US" sz="4400" dirty="0" err="1"/>
              <a:t>Hãy</a:t>
            </a:r>
            <a:r>
              <a:rPr lang="en-US" sz="4400" dirty="0"/>
              <a:t> </a:t>
            </a:r>
            <a:r>
              <a:rPr lang="en-US" sz="4400" dirty="0" err="1"/>
              <a:t>tìm</a:t>
            </a:r>
            <a:r>
              <a:rPr lang="en-US" sz="4400" dirty="0"/>
              <a:t> </a:t>
            </a:r>
            <a:r>
              <a:rPr lang="en-US" sz="4400" dirty="0" err="1"/>
              <a:t>thê</a:t>
            </a:r>
            <a:r>
              <a:rPr lang="en-US" sz="4400" dirty="0"/>
              <a:t>̉ </a:t>
            </a:r>
            <a:r>
              <a:rPr lang="en-US" sz="4400" dirty="0" err="1"/>
              <a:t>tích</a:t>
            </a:r>
            <a:r>
              <a:rPr lang="en-US" sz="4400" dirty="0"/>
              <a:t> </a:t>
            </a:r>
            <a:r>
              <a:rPr lang="en-US" sz="4400" dirty="0" err="1"/>
              <a:t>khi</a:t>
            </a:r>
            <a:r>
              <a:rPr lang="en-US" sz="4400" dirty="0"/>
              <a:t>́ O</a:t>
            </a:r>
            <a:r>
              <a:rPr lang="en-US" sz="4400" baseline="-25000" dirty="0"/>
              <a:t>2</a:t>
            </a:r>
            <a:r>
              <a:rPr lang="en-US" sz="4400" dirty="0"/>
              <a:t> (</a:t>
            </a:r>
            <a:r>
              <a:rPr lang="en-US" sz="4400" dirty="0" err="1"/>
              <a:t>đktc</a:t>
            </a:r>
            <a:r>
              <a:rPr lang="en-US" sz="4400" dirty="0"/>
              <a:t>) </a:t>
            </a:r>
            <a:r>
              <a:rPr lang="en-US" sz="4400" dirty="0" err="1"/>
              <a:t>cần</a:t>
            </a:r>
            <a:r>
              <a:rPr lang="en-US" sz="4400" dirty="0"/>
              <a:t> </a:t>
            </a:r>
            <a:r>
              <a:rPr lang="en-US" sz="4400" dirty="0" err="1"/>
              <a:t>dùng</a:t>
            </a:r>
            <a:r>
              <a:rPr lang="en-US" sz="4400" dirty="0"/>
              <a:t>, </a:t>
            </a:r>
            <a:r>
              <a:rPr lang="en-US" sz="4400" dirty="0" err="1"/>
              <a:t>nếu</a:t>
            </a:r>
            <a:r>
              <a:rPr lang="en-US" sz="4400" dirty="0"/>
              <a:t> có </a:t>
            </a:r>
            <a:r>
              <a:rPr lang="en-US" sz="4400" dirty="0" smtClean="0"/>
              <a:t>49,58 (</a:t>
            </a:r>
            <a:r>
              <a:rPr lang="en-US" sz="4400" dirty="0"/>
              <a:t>lit) </a:t>
            </a:r>
            <a:r>
              <a:rPr lang="en-US" sz="4400" dirty="0" err="1"/>
              <a:t>khi</a:t>
            </a:r>
            <a:r>
              <a:rPr lang="en-US" sz="4400" dirty="0"/>
              <a:t>́ CO</a:t>
            </a:r>
            <a:r>
              <a:rPr lang="en-US" sz="4400" baseline="-25000" dirty="0"/>
              <a:t>2</a:t>
            </a:r>
            <a:r>
              <a:rPr lang="en-US" sz="4400" dirty="0"/>
              <a:t> </a:t>
            </a:r>
            <a:r>
              <a:rPr lang="en-US" sz="4400" dirty="0" err="1"/>
              <a:t>tạo</a:t>
            </a:r>
            <a:r>
              <a:rPr lang="en-US" sz="4400" dirty="0"/>
              <a:t> </a:t>
            </a:r>
            <a:r>
              <a:rPr lang="en-US" sz="4400" dirty="0" err="1"/>
              <a:t>thành</a:t>
            </a:r>
            <a:endParaRPr lang="vi-VN" sz="4400" dirty="0"/>
          </a:p>
        </p:txBody>
      </p:sp>
    </p:spTree>
    <p:extLst>
      <p:ext uri="{BB962C8B-B14F-4D97-AF65-F5344CB8AC3E}">
        <p14:creationId xmlns:p14="http://schemas.microsoft.com/office/powerpoint/2010/main" val="1542366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ÀI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22: T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ÍNH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THEO </a:t>
            </a:r>
            <a:b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TR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ÌNH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ÓA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ỌC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VD6: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òa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tan ho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àn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àn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6,9gam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oại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sodium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ào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ướ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đượ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sodium hydroxide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aOH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v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à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hydrogen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lphaLcParenR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ính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ối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ượn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à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ể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ích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í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ạ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ành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ản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ứ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ng.</a:t>
            </a:r>
          </a:p>
          <a:p>
            <a:pPr marL="514350" indent="-514350" algn="just">
              <a:buAutoNum type="alphaLcParenR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ù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 l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ượn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í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hydrogen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đượ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ở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để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ử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16gam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(III)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oxide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ở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ệ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độ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iron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hơi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ãy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ính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ối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ượn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ành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ản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ứ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</a:p>
        </p:txBody>
      </p:sp>
    </p:spTree>
    <p:extLst>
      <p:ext uri="{BB962C8B-B14F-4D97-AF65-F5344CB8AC3E}">
        <p14:creationId xmlns:p14="http://schemas.microsoft.com/office/powerpoint/2010/main" val="2877699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ÀI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22: T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ÍNH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THEO </a:t>
            </a:r>
            <a:b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TR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ÌNH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ÓA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ỌC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sz="4400" b="1" dirty="0" err="1" smtClean="0"/>
              <a:t>Các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bước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tính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theo</a:t>
            </a:r>
            <a:r>
              <a:rPr lang="en-US" sz="4400" b="1" dirty="0" smtClean="0"/>
              <a:t> PTHH: </a:t>
            </a:r>
          </a:p>
          <a:p>
            <a:pPr marL="0" indent="0" algn="just">
              <a:buNone/>
            </a:pPr>
            <a:r>
              <a:rPr lang="en-US" sz="4400" b="1" dirty="0" smtClean="0"/>
              <a:t>B1: </a:t>
            </a:r>
            <a:r>
              <a:rPr lang="en-US" sz="4400" b="1" dirty="0" err="1" smtClean="0"/>
              <a:t>Tính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số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mol</a:t>
            </a:r>
            <a:r>
              <a:rPr lang="en-US" sz="4400" b="1" dirty="0" smtClean="0"/>
              <a:t> (</a:t>
            </a:r>
            <a:r>
              <a:rPr lang="en-US" sz="4400" b="1" dirty="0" err="1" smtClean="0"/>
              <a:t>dựa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vào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số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liệu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đề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bài</a:t>
            </a:r>
            <a:r>
              <a:rPr lang="en-US" sz="4400" b="1" dirty="0" smtClean="0"/>
              <a:t>) </a:t>
            </a:r>
          </a:p>
          <a:p>
            <a:pPr marL="0" indent="0" algn="just">
              <a:buNone/>
            </a:pPr>
            <a:r>
              <a:rPr lang="en-US" sz="4400" b="1" dirty="0" smtClean="0"/>
              <a:t>B2: </a:t>
            </a:r>
            <a:r>
              <a:rPr lang="en-US" sz="4400" b="1" dirty="0" err="1" smtClean="0"/>
              <a:t>Viết</a:t>
            </a:r>
            <a:r>
              <a:rPr lang="en-US" sz="4400" b="1" dirty="0" smtClean="0"/>
              <a:t> PTHH (</a:t>
            </a:r>
            <a:r>
              <a:rPr lang="en-US" sz="4400" b="1" dirty="0" err="1" smtClean="0"/>
              <a:t>và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cân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bằng</a:t>
            </a:r>
            <a:r>
              <a:rPr lang="en-US" sz="4400" b="1" dirty="0" smtClean="0"/>
              <a:t>) </a:t>
            </a:r>
          </a:p>
          <a:p>
            <a:pPr marL="0" indent="0" algn="just">
              <a:buNone/>
            </a:pPr>
            <a:r>
              <a:rPr lang="en-US" sz="4400" b="1" dirty="0" smtClean="0"/>
              <a:t>B3: </a:t>
            </a:r>
            <a:r>
              <a:rPr lang="en-US" sz="4400" b="1" dirty="0" err="1" smtClean="0"/>
              <a:t>Đặt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tỉ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lệ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mol</a:t>
            </a:r>
            <a:r>
              <a:rPr lang="en-US" sz="4400" b="1" dirty="0" smtClean="0"/>
              <a:t> (</a:t>
            </a:r>
            <a:r>
              <a:rPr lang="en-US" sz="4400" b="1" dirty="0" err="1" smtClean="0"/>
              <a:t>nhân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chéo</a:t>
            </a:r>
            <a:r>
              <a:rPr lang="en-US" sz="4400" b="1" dirty="0" smtClean="0"/>
              <a:t>, chia </a:t>
            </a:r>
            <a:r>
              <a:rPr lang="en-US" sz="4400" b="1" dirty="0" err="1" smtClean="0"/>
              <a:t>ngang</a:t>
            </a:r>
            <a:r>
              <a:rPr lang="en-US" sz="4400" b="1" dirty="0" smtClean="0"/>
              <a:t>) </a:t>
            </a:r>
          </a:p>
          <a:p>
            <a:pPr marL="0" indent="0" algn="just">
              <a:buNone/>
            </a:pPr>
            <a:r>
              <a:rPr lang="en-US" sz="4400" b="1" dirty="0" smtClean="0"/>
              <a:t>B4: </a:t>
            </a:r>
            <a:r>
              <a:rPr lang="en-US" sz="4400" b="1" dirty="0" err="1" smtClean="0"/>
              <a:t>Tính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theo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yêu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cầu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đề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bài</a:t>
            </a:r>
            <a:r>
              <a:rPr lang="en-US" sz="4400" b="1" smtClean="0"/>
              <a:t> </a:t>
            </a:r>
            <a:endParaRPr lang="vi-VN" sz="4400" dirty="0"/>
          </a:p>
        </p:txBody>
      </p:sp>
    </p:spTree>
    <p:extLst>
      <p:ext uri="{BB962C8B-B14F-4D97-AF65-F5344CB8AC3E}">
        <p14:creationId xmlns:p14="http://schemas.microsoft.com/office/powerpoint/2010/main" val="3206204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ÀI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22: T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ÍNH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THEO </a:t>
            </a:r>
            <a:b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TR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ÌNH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ÓA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ỌC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4400" b="1" dirty="0"/>
              <a:t>VD2: </a:t>
            </a:r>
            <a:r>
              <a:rPr lang="en-US" sz="4400" dirty="0"/>
              <a:t>Carbon </a:t>
            </a:r>
            <a:r>
              <a:rPr lang="en-US" sz="4400" dirty="0" err="1"/>
              <a:t>cháy</a:t>
            </a:r>
            <a:r>
              <a:rPr lang="en-US" sz="4400" dirty="0"/>
              <a:t> </a:t>
            </a:r>
            <a:r>
              <a:rPr lang="en-US" sz="4400" dirty="0" err="1"/>
              <a:t>trong</a:t>
            </a:r>
            <a:r>
              <a:rPr lang="en-US" sz="4400" dirty="0"/>
              <a:t> </a:t>
            </a:r>
            <a:r>
              <a:rPr lang="en-US" sz="4400" dirty="0" smtClean="0"/>
              <a:t>oxygen. </a:t>
            </a:r>
            <a:r>
              <a:rPr lang="en-US" sz="4400" dirty="0" err="1"/>
              <a:t>Hãy</a:t>
            </a:r>
            <a:r>
              <a:rPr lang="en-US" sz="4400" dirty="0"/>
              <a:t> </a:t>
            </a:r>
            <a:r>
              <a:rPr lang="en-US" sz="4400" dirty="0" err="1"/>
              <a:t>tìm</a:t>
            </a:r>
            <a:r>
              <a:rPr lang="en-US" sz="4400" dirty="0"/>
              <a:t> </a:t>
            </a:r>
            <a:r>
              <a:rPr lang="en-US" sz="4400" dirty="0" err="1"/>
              <a:t>thê</a:t>
            </a:r>
            <a:r>
              <a:rPr lang="en-US" sz="4400" dirty="0"/>
              <a:t>̉ </a:t>
            </a:r>
            <a:r>
              <a:rPr lang="en-US" sz="4400" dirty="0" err="1"/>
              <a:t>tích</a:t>
            </a:r>
            <a:r>
              <a:rPr lang="en-US" sz="4400" dirty="0"/>
              <a:t> </a:t>
            </a:r>
            <a:r>
              <a:rPr lang="en-US" sz="4400" dirty="0" err="1"/>
              <a:t>khi</a:t>
            </a:r>
            <a:r>
              <a:rPr lang="en-US" sz="4400" dirty="0"/>
              <a:t>́ carbon dioxide CO</a:t>
            </a:r>
            <a:r>
              <a:rPr lang="en-US" sz="4400" baseline="-25000" dirty="0"/>
              <a:t>2</a:t>
            </a:r>
            <a:r>
              <a:rPr lang="en-US" sz="4400" dirty="0"/>
              <a:t> (</a:t>
            </a:r>
            <a:r>
              <a:rPr lang="en-US" sz="4400" dirty="0" err="1"/>
              <a:t>đktc</a:t>
            </a:r>
            <a:r>
              <a:rPr lang="en-US" sz="4400" dirty="0"/>
              <a:t>) </a:t>
            </a:r>
            <a:r>
              <a:rPr lang="en-US" sz="4400" dirty="0" err="1"/>
              <a:t>sinh</a:t>
            </a:r>
            <a:r>
              <a:rPr lang="en-US" sz="4400" dirty="0"/>
              <a:t> </a:t>
            </a:r>
            <a:r>
              <a:rPr lang="en-US" sz="4400" dirty="0" err="1"/>
              <a:t>ra</a:t>
            </a:r>
            <a:r>
              <a:rPr lang="en-US" sz="4400" dirty="0"/>
              <a:t>, </a:t>
            </a:r>
            <a:r>
              <a:rPr lang="en-US" sz="4400" dirty="0" err="1"/>
              <a:t>nếu</a:t>
            </a:r>
            <a:r>
              <a:rPr lang="en-US" sz="4400" dirty="0"/>
              <a:t> có 4g </a:t>
            </a:r>
            <a:r>
              <a:rPr lang="en-US" sz="4400" dirty="0" err="1"/>
              <a:t>khi</a:t>
            </a:r>
            <a:r>
              <a:rPr lang="en-US" sz="4400" dirty="0"/>
              <a:t>́ oxygen </a:t>
            </a:r>
            <a:r>
              <a:rPr lang="en-US" sz="4400" dirty="0" err="1"/>
              <a:t>tham</a:t>
            </a:r>
            <a:r>
              <a:rPr lang="en-US" sz="4400" dirty="0"/>
              <a:t> </a:t>
            </a:r>
            <a:r>
              <a:rPr lang="en-US" sz="4400" dirty="0" err="1"/>
              <a:t>gia</a:t>
            </a:r>
            <a:r>
              <a:rPr lang="en-US" sz="4400" dirty="0"/>
              <a:t> </a:t>
            </a:r>
            <a:r>
              <a:rPr lang="en-US" sz="4400" dirty="0" err="1"/>
              <a:t>phản</a:t>
            </a:r>
            <a:r>
              <a:rPr lang="en-US" sz="4400" dirty="0"/>
              <a:t> </a:t>
            </a:r>
            <a:r>
              <a:rPr lang="en-US" sz="4400" dirty="0" err="1"/>
              <a:t>ứng</a:t>
            </a:r>
            <a:r>
              <a:rPr lang="en-US" sz="4400" dirty="0"/>
              <a:t>.</a:t>
            </a:r>
            <a:endParaRPr lang="vi-VN" sz="4400" dirty="0"/>
          </a:p>
          <a:p>
            <a:pPr marL="0" indent="0" algn="just">
              <a:buNone/>
            </a:pPr>
            <a:endParaRPr lang="vi-VN" sz="4400" dirty="0"/>
          </a:p>
        </p:txBody>
      </p:sp>
    </p:spTree>
    <p:extLst>
      <p:ext uri="{BB962C8B-B14F-4D97-AF65-F5344CB8AC3E}">
        <p14:creationId xmlns:p14="http://schemas.microsoft.com/office/powerpoint/2010/main" val="2500959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ÀI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22: T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ÍNH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THEO </a:t>
            </a:r>
            <a:b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TR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ÌNH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ÓA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ỌC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4400" dirty="0" err="1" smtClean="0"/>
              <a:t>Tóm</a:t>
            </a:r>
            <a:r>
              <a:rPr lang="en-US" sz="4400" dirty="0" smtClean="0"/>
              <a:t> </a:t>
            </a:r>
            <a:r>
              <a:rPr lang="en-US" sz="4400" dirty="0" err="1" smtClean="0"/>
              <a:t>tắt</a:t>
            </a:r>
            <a:r>
              <a:rPr lang="en-US" sz="4400" dirty="0" smtClean="0"/>
              <a:t>: </a:t>
            </a:r>
          </a:p>
          <a:p>
            <a:pPr marL="0" indent="0" algn="just">
              <a:buNone/>
            </a:pPr>
            <a:r>
              <a:rPr lang="en-US" sz="4400" dirty="0" smtClean="0"/>
              <a:t>m</a:t>
            </a:r>
            <a:r>
              <a:rPr lang="en-US" sz="4400" baseline="-25000" dirty="0" smtClean="0"/>
              <a:t>O2</a:t>
            </a:r>
            <a:r>
              <a:rPr lang="en-US" sz="4400" dirty="0" smtClean="0"/>
              <a:t> = 4 (gam) </a:t>
            </a:r>
          </a:p>
          <a:p>
            <a:pPr marL="0" indent="0" algn="just">
              <a:buNone/>
            </a:pPr>
            <a:r>
              <a:rPr lang="en-US" sz="4400" dirty="0" smtClean="0"/>
              <a:t>V</a:t>
            </a:r>
            <a:r>
              <a:rPr lang="en-US" sz="4400" baseline="-25000" dirty="0" smtClean="0"/>
              <a:t>CO2</a:t>
            </a:r>
            <a:r>
              <a:rPr lang="en-US" sz="4400" dirty="0" smtClean="0"/>
              <a:t> = ? (lit) </a:t>
            </a:r>
            <a:endParaRPr lang="vi-VN" sz="4400" dirty="0"/>
          </a:p>
        </p:txBody>
      </p:sp>
    </p:spTree>
    <p:extLst>
      <p:ext uri="{BB962C8B-B14F-4D97-AF65-F5344CB8AC3E}">
        <p14:creationId xmlns:p14="http://schemas.microsoft.com/office/powerpoint/2010/main" val="1982615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ÀI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22: T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ÍNH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THEO </a:t>
            </a:r>
            <a:b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TR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ÌNH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ÓA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ỌC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sz="4400" dirty="0" err="1" smtClean="0"/>
              <a:t>Giải</a:t>
            </a:r>
            <a:r>
              <a:rPr lang="en-US" sz="4400" dirty="0" smtClean="0"/>
              <a:t>: </a:t>
            </a:r>
          </a:p>
          <a:p>
            <a:pPr algn="just">
              <a:buFontTx/>
              <a:buChar char="-"/>
            </a:pPr>
            <a:r>
              <a:rPr lang="en-US" sz="4400" dirty="0" smtClean="0"/>
              <a:t>B1: n</a:t>
            </a:r>
            <a:r>
              <a:rPr lang="en-US" sz="4400" baseline="-25000" dirty="0" smtClean="0"/>
              <a:t>O2</a:t>
            </a:r>
            <a:r>
              <a:rPr lang="en-US" sz="4400" dirty="0" smtClean="0"/>
              <a:t> = </a:t>
            </a:r>
          </a:p>
          <a:p>
            <a:pPr marL="0" indent="0" algn="just">
              <a:buNone/>
            </a:pPr>
            <a:r>
              <a:rPr lang="en-US" sz="4400" dirty="0" smtClean="0"/>
              <a:t>- B2: 	C 	+	O</a:t>
            </a:r>
            <a:r>
              <a:rPr lang="en-US" sz="4400" baseline="-25000" dirty="0" smtClean="0"/>
              <a:t>2		</a:t>
            </a:r>
            <a:r>
              <a:rPr lang="en-US" sz="4400" baseline="-25000" dirty="0"/>
              <a:t>	</a:t>
            </a:r>
            <a:r>
              <a:rPr lang="en-US" sz="4400" dirty="0" smtClean="0"/>
              <a:t>CO</a:t>
            </a:r>
            <a:r>
              <a:rPr lang="en-US" sz="4400" baseline="-25000" dirty="0" smtClean="0"/>
              <a:t>2</a:t>
            </a:r>
            <a:endParaRPr lang="en-US" sz="4400" dirty="0" smtClean="0"/>
          </a:p>
          <a:p>
            <a:pPr algn="just">
              <a:buFontTx/>
              <a:buChar char="-"/>
            </a:pPr>
            <a:r>
              <a:rPr lang="en-US" sz="4400" dirty="0" smtClean="0"/>
              <a:t>B3: 	1		1			1</a:t>
            </a:r>
          </a:p>
          <a:p>
            <a:pPr marL="0" indent="0" algn="just">
              <a:buNone/>
            </a:pPr>
            <a:r>
              <a:rPr lang="en-US" sz="4400" dirty="0"/>
              <a:t>	</a:t>
            </a:r>
            <a:r>
              <a:rPr lang="en-US" sz="4400" dirty="0" smtClean="0"/>
              <a:t>	0,125	0,125		0,125</a:t>
            </a:r>
          </a:p>
          <a:p>
            <a:pPr marL="0" indent="0" algn="just">
              <a:buNone/>
            </a:pPr>
            <a:r>
              <a:rPr lang="en-US" sz="4400" dirty="0" smtClean="0"/>
              <a:t>- B4: 	V</a:t>
            </a:r>
            <a:r>
              <a:rPr lang="en-US" sz="4400" baseline="-25000" dirty="0" smtClean="0"/>
              <a:t>CO2</a:t>
            </a:r>
            <a:r>
              <a:rPr lang="en-US" sz="4400" dirty="0" smtClean="0"/>
              <a:t> = n</a:t>
            </a:r>
            <a:r>
              <a:rPr lang="en-US" sz="4400" baseline="-25000" dirty="0" smtClean="0"/>
              <a:t>CO2 </a:t>
            </a:r>
            <a:r>
              <a:rPr lang="en-US" sz="4400" dirty="0" smtClean="0"/>
              <a:t>. 24,79			</a:t>
            </a:r>
            <a:endParaRPr lang="vi-VN" sz="4400" dirty="0"/>
          </a:p>
        </p:txBody>
      </p:sp>
      <p:graphicFrame>
        <p:nvGraphicFramePr>
          <p:cNvPr id="4" name="Đối tượng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4415175"/>
              </p:ext>
            </p:extLst>
          </p:nvPr>
        </p:nvGraphicFramePr>
        <p:xfrm>
          <a:off x="3048000" y="2057400"/>
          <a:ext cx="3391234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8" name="Equation" r:id="rId3" imgW="1765080" imgH="482400" progId="Equation.DSMT4">
                  <p:embed/>
                </p:oleObj>
              </mc:Choice>
              <mc:Fallback>
                <p:oleObj name="Equation" r:id="rId3" imgW="1765080" imgH="4824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057400"/>
                        <a:ext cx="3391234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Đối tượng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2692321"/>
              </p:ext>
            </p:extLst>
          </p:nvPr>
        </p:nvGraphicFramePr>
        <p:xfrm>
          <a:off x="5469467" y="3048000"/>
          <a:ext cx="100753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9" name="Equation" r:id="rId5" imgW="431640" imgH="228600" progId="Equation.DSMT4">
                  <p:embed/>
                </p:oleObj>
              </mc:Choice>
              <mc:Fallback>
                <p:oleObj name="Equation" r:id="rId5" imgW="431640" imgH="2286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9467" y="3048000"/>
                        <a:ext cx="100753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43311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ÀI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22: T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ÍNH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THEO </a:t>
            </a:r>
            <a:b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TR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ÌNH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ÓA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ỌC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4,8gam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ột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magnesium t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ác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ụn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 v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ới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dung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acid hydrochloric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Sau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ả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ứ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ộ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magnesium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 ho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àn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oàn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đượ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magnesium chloride MgCl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à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vi-V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ydr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ogen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 algn="just">
              <a:buAutoNum type="alphaLcParenR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ính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ể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ích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hydrogen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đượ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ản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ứ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 (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ktc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514350" indent="-514350" algn="just">
              <a:buAutoNum type="alphaLcParenR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ính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ối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ượn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acid hydrochloric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đã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ản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ứ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ng.</a:t>
            </a:r>
          </a:p>
        </p:txBody>
      </p:sp>
    </p:spTree>
    <p:extLst>
      <p:ext uri="{BB962C8B-B14F-4D97-AF65-F5344CB8AC3E}">
        <p14:creationId xmlns:p14="http://schemas.microsoft.com/office/powerpoint/2010/main" val="3860884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ÀI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22: T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ÍNH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THEO </a:t>
            </a:r>
            <a:b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TR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ÌNH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ÓA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ỌC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VD3: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ẫn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ồ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í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hydrogen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nghi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ệm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ứa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32(g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ộ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iron (III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oxide Fe</a:t>
            </a:r>
            <a:r>
              <a:rPr lang="en-US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ó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được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oại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ắt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à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ướ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 algn="just">
              <a:buAutoNum type="alphaLcParenR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ính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ể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ích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hydrogen c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ần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ù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 (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ktc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514350" indent="-514350" algn="just">
              <a:buAutoNum type="alphaLcParenR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ính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ối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ượn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 s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ắt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đượ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ản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ứ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04458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ÀI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22: T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ÍNH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THEO </a:t>
            </a:r>
            <a:b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TR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ÌNH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ÓA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ỌC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VD4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8,1g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aluminium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ác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ụ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 v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ới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ứa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21,9g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acid hydrochloric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được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aluminium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chloride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(AlCl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v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à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í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vi-VN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ydr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ogen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lphaLcParenR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ính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ối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vi-V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ượng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AlCl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đượ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ản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ứ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ng.</a:t>
            </a:r>
          </a:p>
          <a:p>
            <a:pPr marL="514350" indent="-514350" algn="just">
              <a:buAutoNum type="alphaLcParenR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ẫn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àn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ộ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í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ở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ộ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iron (II) oxide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ó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ì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đượ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oại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iron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hơi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ính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ối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ượn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iron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oxide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đã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ản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ứ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1244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ÀI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22: T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ÍNH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THEO </a:t>
            </a:r>
            <a:b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TR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ÌNH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ÓA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ỌC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VD5: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8,4 gam kim </a:t>
            </a:r>
            <a:r>
              <a:rPr 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iron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tác dụng với dung </a:t>
            </a:r>
            <a:r>
              <a:rPr 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acid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hydrochloric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tạo ra dung dịch </a:t>
            </a:r>
            <a:r>
              <a:rPr 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muối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iron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chloride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FeCl</a:t>
            </a:r>
            <a:r>
              <a:rPr lang="vi-VN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và </a:t>
            </a:r>
            <a:r>
              <a:rPr 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hydrogen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Tính thể tích </a:t>
            </a:r>
            <a:r>
              <a:rPr 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hydrogen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 được (đktc).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Lấy lượng </a:t>
            </a:r>
            <a:r>
              <a:rPr 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hydrogen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 được ở trên đem khử 16 </a:t>
            </a:r>
            <a:r>
              <a:rPr 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copper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oxide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CuO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ở nhiệt </a:t>
            </a:r>
            <a:r>
              <a:rPr 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cao </a:t>
            </a:r>
            <a:r>
              <a:rPr lang="vi-V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kim </a:t>
            </a:r>
            <a:r>
              <a:rPr lang="vi-V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hơi </a:t>
            </a:r>
            <a:r>
              <a:rPr lang="vi-V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thoát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ra.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Tính khối lượng kim </a:t>
            </a:r>
            <a:r>
              <a:rPr lang="vi-V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 thu </a:t>
            </a:r>
            <a:r>
              <a:rPr lang="vi-V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dư sau </a:t>
            </a:r>
            <a:r>
              <a:rPr lang="vi-V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8775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714</Words>
  <Application>Microsoft Office PowerPoint</Application>
  <PresentationFormat>Trình chiếu trên màn hình (4:3)</PresentationFormat>
  <Paragraphs>41</Paragraphs>
  <Slides>10</Slides>
  <Notes>0</Notes>
  <HiddenSlides>0</HiddenSlides>
  <MMClips>0</MMClips>
  <ScaleCrop>false</ScaleCrop>
  <HeadingPairs>
    <vt:vector size="6" baseType="variant">
      <vt:variant>
        <vt:lpstr>Chủ đề</vt:lpstr>
      </vt:variant>
      <vt:variant>
        <vt:i4>1</vt:i4>
      </vt:variant>
      <vt:variant>
        <vt:lpstr>Hệ phục vụ nhúng OLE</vt:lpstr>
      </vt:variant>
      <vt:variant>
        <vt:i4>1</vt:i4>
      </vt:variant>
      <vt:variant>
        <vt:lpstr>Tiêu đề Bản chiếu</vt:lpstr>
      </vt:variant>
      <vt:variant>
        <vt:i4>10</vt:i4>
      </vt:variant>
    </vt:vector>
  </HeadingPairs>
  <TitlesOfParts>
    <vt:vector size="12" baseType="lpstr">
      <vt:lpstr>Office Theme</vt:lpstr>
      <vt:lpstr>Equation</vt:lpstr>
      <vt:lpstr>BÀI 22: TÍNH THEO  PHƯƠNG TRÌNH HÓA HỌC</vt:lpstr>
      <vt:lpstr>BÀI 22: TÍNH THEO  PHƯƠNG TRÌNH HÓA HỌC</vt:lpstr>
      <vt:lpstr>BÀI 22: TÍNH THEO  PHƯƠNG TRÌNH HÓA HỌC</vt:lpstr>
      <vt:lpstr>BÀI 22: TÍNH THEO  PHƯƠNG TRÌNH HÓA HỌC</vt:lpstr>
      <vt:lpstr>BÀI 22: TÍNH THEO  PHƯƠNG TRÌNH HÓA HỌC</vt:lpstr>
      <vt:lpstr>BÀI 22: TÍNH THEO  PHƯƠNG TRÌNH HÓA HỌC</vt:lpstr>
      <vt:lpstr>BÀI 22: TÍNH THEO  PHƯƠNG TRÌNH HÓA HỌC</vt:lpstr>
      <vt:lpstr>BÀI 22: TÍNH THEO  PHƯƠNG TRÌNH HÓA HỌC</vt:lpstr>
      <vt:lpstr>BÀI 22: TÍNH THEO  PHƯƠNG TRÌNH HÓA HỌC</vt:lpstr>
      <vt:lpstr>BÀI 22: TÍNH THEO  PHƯƠNG TRÌNH HÓA HỌC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BÀI 22: TÍNH THEO  PHƯƠNG TRÌNH HÓA HỌC</dc:title>
  <dc:creator>Administrator</dc:creator>
  <cp:lastModifiedBy>Administrator</cp:lastModifiedBy>
  <cp:revision>56</cp:revision>
  <dcterms:created xsi:type="dcterms:W3CDTF">2006-08-16T00:00:00Z</dcterms:created>
  <dcterms:modified xsi:type="dcterms:W3CDTF">2022-02-21T08:02:37Z</dcterms:modified>
</cp:coreProperties>
</file>